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4" r:id="rId3"/>
    <p:sldId id="279" r:id="rId4"/>
    <p:sldId id="277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y36652/Prolog" TargetMode="Externa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swi-prolog.org/" TargetMode="Externa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y36652/Prolog" TargetMode="Externa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Авербах Андрей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студент гр. 8К81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24.03.2022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 в логическое программирование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838199" y="1425743"/>
            <a:ext cx="10515601" cy="4751220"/>
          </a:xfrm>
        </p:spPr>
        <p:txBody>
          <a:bodyPr/>
          <a:lstStyle/>
          <a:p>
            <a:r>
              <a:rPr lang="ru-RU" b="1" dirty="0"/>
              <a:t>Правила (правила вывода) </a:t>
            </a:r>
            <a:r>
              <a:rPr lang="ru-RU" dirty="0"/>
              <a:t>– описание того, как искать решение. Иное понимание: утверждение, которое следует попытаться доказать.</a:t>
            </a:r>
          </a:p>
          <a:p>
            <a:r>
              <a:rPr lang="ru-RU" dirty="0"/>
              <a:t>Пример правила «мать»:</a:t>
            </a:r>
          </a:p>
          <a:p>
            <a:r>
              <a:rPr lang="en-US" dirty="0">
                <a:latin typeface="Consolas" panose="020B0609020204030204" pitchFamily="49" charset="0"/>
              </a:rPr>
              <a:t>mother(Child, Mother) :- woman(Mother), child(Child, Mother).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en-US" dirty="0"/>
              <a:t>Mother </a:t>
            </a:r>
            <a:r>
              <a:rPr lang="ru-RU" dirty="0"/>
              <a:t>для </a:t>
            </a:r>
            <a:r>
              <a:rPr lang="en-US" dirty="0"/>
              <a:t>Child </a:t>
            </a:r>
            <a:r>
              <a:rPr lang="ru-RU" dirty="0"/>
              <a:t>является матерью, если выполняются ОБА (союз И) условия: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Предикат </a:t>
            </a:r>
            <a:r>
              <a:rPr lang="en-US" dirty="0"/>
              <a:t>woman(Mother)</a:t>
            </a:r>
            <a:r>
              <a:rPr lang="ru-RU" dirty="0"/>
              <a:t> является истинным, т.е. </a:t>
            </a:r>
            <a:r>
              <a:rPr lang="en-US" dirty="0"/>
              <a:t>Mother </a:t>
            </a:r>
            <a:r>
              <a:rPr lang="ru-RU" dirty="0"/>
              <a:t>является женщиной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Предикат </a:t>
            </a:r>
            <a:r>
              <a:rPr lang="en-US" dirty="0"/>
              <a:t>child(Child, Mother)</a:t>
            </a:r>
            <a:r>
              <a:rPr lang="ru-RU" dirty="0"/>
              <a:t> является истинным, т.е. </a:t>
            </a:r>
            <a:r>
              <a:rPr lang="en-US" dirty="0"/>
              <a:t>Child </a:t>
            </a:r>
            <a:r>
              <a:rPr lang="ru-RU" dirty="0"/>
              <a:t>является ребенком для </a:t>
            </a:r>
            <a:r>
              <a:rPr lang="en-US" dirty="0"/>
              <a:t>Mother (</a:t>
            </a:r>
            <a:r>
              <a:rPr lang="ru-RU" dirty="0"/>
              <a:t>порядок важен)</a:t>
            </a:r>
          </a:p>
          <a:p>
            <a:r>
              <a:rPr lang="ru-RU" dirty="0"/>
              <a:t>Аналогичным образом определяется правило «отец»</a:t>
            </a:r>
          </a:p>
          <a:p>
            <a:r>
              <a:rPr lang="en-US" dirty="0">
                <a:latin typeface="Consolas" panose="020B0609020204030204" pitchFamily="49" charset="0"/>
              </a:rPr>
              <a:t>father(Child, Father) :- man(Father), child(Child, Father).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F33E28-8FC5-4E1D-8A43-DF231402B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238" y="5140778"/>
            <a:ext cx="3341137" cy="150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4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3091608"/>
          </a:xfrm>
        </p:spPr>
        <p:txBody>
          <a:bodyPr/>
          <a:lstStyle/>
          <a:p>
            <a:r>
              <a:rPr lang="ru-RU" dirty="0"/>
              <a:t>Определим правило для отношения «внук»</a:t>
            </a:r>
          </a:p>
          <a:p>
            <a:r>
              <a:rPr lang="en-US" dirty="0">
                <a:latin typeface="Consolas" panose="020B0609020204030204" pitchFamily="49" charset="0"/>
              </a:rPr>
              <a:t>grandson(Grandson, Grandparent) :- man(Grandson), child(Grandson, Parent), child(Parent, Grandparent).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Должны одновременно выполняться три условия: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Grandson </a:t>
            </a:r>
            <a:r>
              <a:rPr lang="ru-RU" dirty="0"/>
              <a:t>должен быть мужского пола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Grandson </a:t>
            </a:r>
            <a:r>
              <a:rPr lang="ru-RU" dirty="0"/>
              <a:t>должен быть ребенком некоторого </a:t>
            </a:r>
            <a:r>
              <a:rPr lang="en-US" dirty="0"/>
              <a:t>Parent (</a:t>
            </a:r>
            <a:r>
              <a:rPr lang="ru-RU" dirty="0"/>
              <a:t>не важно, какого именно, важно лишь наличие родителя)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Parent </a:t>
            </a:r>
            <a:r>
              <a:rPr lang="ru-RU" dirty="0"/>
              <a:t>должен быть ребенком </a:t>
            </a:r>
            <a:r>
              <a:rPr lang="en-US" dirty="0"/>
              <a:t>Grandparent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83A18F-780C-40B7-99DA-1AC686EE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917233"/>
            <a:ext cx="9519064" cy="101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2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Более сложные правила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838200" y="1352939"/>
            <a:ext cx="10515600" cy="482402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exactly_one_same_parent</a:t>
            </a:r>
            <a:r>
              <a:rPr lang="en-US" dirty="0">
                <a:latin typeface="Consolas" panose="020B0609020204030204" pitchFamily="49" charset="0"/>
              </a:rPr>
              <a:t>(A, B) :- child(A, P1), child(B, P1), child(A, P2), not(child(B, P2)).</a:t>
            </a:r>
          </a:p>
          <a:p>
            <a:r>
              <a:rPr lang="en-US" dirty="0" err="1">
                <a:latin typeface="Consolas" panose="020B0609020204030204" pitchFamily="49" charset="0"/>
              </a:rPr>
              <a:t>exactly_two_same_parent</a:t>
            </a:r>
            <a:r>
              <a:rPr lang="en-US" dirty="0">
                <a:latin typeface="Consolas" panose="020B0609020204030204" pitchFamily="49" charset="0"/>
              </a:rPr>
              <a:t>(A, B) :- child(A, P1), child(B, P1), child(A, P2), child(B, P2), man(P1), woman(P2).</a:t>
            </a:r>
          </a:p>
          <a:p>
            <a:r>
              <a:rPr lang="en-US" dirty="0" err="1">
                <a:latin typeface="Consolas" panose="020B0609020204030204" pitchFamily="49" charset="0"/>
              </a:rPr>
              <a:t>at_least_one_same_parent</a:t>
            </a:r>
            <a:r>
              <a:rPr lang="en-US" dirty="0">
                <a:latin typeface="Consolas" panose="020B0609020204030204" pitchFamily="49" charset="0"/>
              </a:rPr>
              <a:t>(A, B) :- </a:t>
            </a:r>
            <a:r>
              <a:rPr lang="en-US" dirty="0" err="1">
                <a:latin typeface="Consolas" panose="020B0609020204030204" pitchFamily="49" charset="0"/>
              </a:rPr>
              <a:t>exactly_one_same_parent</a:t>
            </a:r>
            <a:r>
              <a:rPr lang="en-US" dirty="0">
                <a:latin typeface="Consolas" panose="020B0609020204030204" pitchFamily="49" charset="0"/>
              </a:rPr>
              <a:t>(A, B); </a:t>
            </a:r>
            <a:r>
              <a:rPr lang="en-US" dirty="0" err="1">
                <a:latin typeface="Consolas" panose="020B0609020204030204" pitchFamily="49" charset="0"/>
              </a:rPr>
              <a:t>exactly_two_same_parent</a:t>
            </a:r>
            <a:r>
              <a:rPr lang="en-US" dirty="0">
                <a:latin typeface="Consolas" panose="020B0609020204030204" pitchFamily="49" charset="0"/>
              </a:rPr>
              <a:t>(A, B).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На их основе определим правила «брат» и «сестра»</a:t>
            </a:r>
          </a:p>
          <a:p>
            <a:r>
              <a:rPr lang="en-US" dirty="0">
                <a:latin typeface="Consolas" panose="020B0609020204030204" pitchFamily="49" charset="0"/>
              </a:rPr>
              <a:t>sibling(Person, Sibling) :- </a:t>
            </a:r>
            <a:r>
              <a:rPr lang="en-US" dirty="0" err="1">
                <a:latin typeface="Consolas" panose="020B0609020204030204" pitchFamily="49" charset="0"/>
              </a:rPr>
              <a:t>at_least_one_same_parent</a:t>
            </a:r>
            <a:r>
              <a:rPr lang="en-US" dirty="0">
                <a:latin typeface="Consolas" panose="020B0609020204030204" pitchFamily="49" charset="0"/>
              </a:rPr>
              <a:t>(Person, Sibling), Person\=Sibling.</a:t>
            </a:r>
          </a:p>
          <a:p>
            <a:r>
              <a:rPr lang="en-US" dirty="0">
                <a:latin typeface="Consolas" panose="020B0609020204030204" pitchFamily="49" charset="0"/>
              </a:rPr>
              <a:t>brother(Brother, Sibling) :- sibling(Brother, Sibling), man(Brother).</a:t>
            </a:r>
          </a:p>
          <a:p>
            <a:r>
              <a:rPr lang="en-US" dirty="0">
                <a:latin typeface="Consolas" panose="020B0609020204030204" pitchFamily="49" charset="0"/>
              </a:rPr>
              <a:t>sister(Sister, Sibling) :- sibling(Sister, Sibling), woman(Sister).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B25378-5E29-4FD5-B494-3915DB02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05035"/>
            <a:ext cx="8449682" cy="103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6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Более сложные правила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На основе ранее определенных правил определим правило «тётя»</a:t>
            </a:r>
          </a:p>
          <a:p>
            <a:r>
              <a:rPr lang="en-US" dirty="0">
                <a:latin typeface="Consolas" panose="020B0609020204030204" pitchFamily="49" charset="0"/>
              </a:rPr>
              <a:t>aunt(Person, Aunt) :- child(Person, Parent), sister(Aunt, Parent).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en-US" dirty="0"/>
              <a:t>Aunt </a:t>
            </a:r>
            <a:r>
              <a:rPr lang="ru-RU" dirty="0"/>
              <a:t>приходится тётей для </a:t>
            </a:r>
            <a:r>
              <a:rPr lang="en-US" dirty="0"/>
              <a:t>Person</a:t>
            </a:r>
            <a:r>
              <a:rPr lang="ru-RU" dirty="0"/>
              <a:t>, если истинны оба условия: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У </a:t>
            </a:r>
            <a:r>
              <a:rPr lang="en-US" dirty="0"/>
              <a:t>Person </a:t>
            </a:r>
            <a:r>
              <a:rPr lang="ru-RU" dirty="0"/>
              <a:t>есть какой-то родитель </a:t>
            </a:r>
            <a:r>
              <a:rPr lang="en-US" dirty="0"/>
              <a:t>Parent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Aunt </a:t>
            </a:r>
            <a:r>
              <a:rPr lang="ru-RU" dirty="0"/>
              <a:t>является сестрой для </a:t>
            </a:r>
            <a:r>
              <a:rPr lang="en-US" dirty="0"/>
              <a:t>Parent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9755C4-B359-47A2-A272-3A46B6A23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870843"/>
            <a:ext cx="10468593" cy="6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Рекурсивные правила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Правило «предок» является рекурсивным. И записывается из базового и общего случаев.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ancestor(Ancestor, Person) :- child(Person, Ancestor).  % </a:t>
            </a:r>
            <a:r>
              <a:rPr lang="ru-RU" sz="1800" dirty="0">
                <a:latin typeface="Consolas" panose="020B0609020204030204" pitchFamily="49" charset="0"/>
              </a:rPr>
              <a:t>Базовый случай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ancestor(Ancestor, Person) :- child(</a:t>
            </a:r>
            <a:r>
              <a:rPr lang="en-US" sz="1800" dirty="0" err="1">
                <a:latin typeface="Consolas" panose="020B0609020204030204" pitchFamily="49" charset="0"/>
              </a:rPr>
              <a:t>AncestorsChild</a:t>
            </a:r>
            <a:r>
              <a:rPr lang="en-US" sz="1800" dirty="0">
                <a:latin typeface="Consolas" panose="020B0609020204030204" pitchFamily="49" charset="0"/>
              </a:rPr>
              <a:t>, Ancestor), ancestor(</a:t>
            </a:r>
            <a:r>
              <a:rPr lang="en-US" sz="1800" dirty="0" err="1">
                <a:latin typeface="Consolas" panose="020B0609020204030204" pitchFamily="49" charset="0"/>
              </a:rPr>
              <a:t>AncestorsChild</a:t>
            </a:r>
            <a:r>
              <a:rPr lang="en-US" sz="1800" dirty="0">
                <a:latin typeface="Consolas" panose="020B0609020204030204" pitchFamily="49" charset="0"/>
              </a:rPr>
              <a:t>, Person).    % </a:t>
            </a:r>
            <a:r>
              <a:rPr lang="ru-RU" sz="1800" dirty="0">
                <a:latin typeface="Consolas" panose="020B0609020204030204" pitchFamily="49" charset="0"/>
              </a:rPr>
              <a:t>Общий случай</a:t>
            </a:r>
          </a:p>
          <a:p>
            <a:endParaRPr lang="ru-RU" sz="1800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54116-D66F-47F4-9E3C-BC120AB8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240832"/>
            <a:ext cx="7655499" cy="31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логического программирования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Мы не описываем четко последовательность действий, приводящую к нужному результату. Мы </a:t>
            </a:r>
            <a:r>
              <a:rPr lang="ru-RU" b="1" dirty="0"/>
              <a:t>описываем необходимые условия, при выполнении которых результат будет достигнут</a:t>
            </a:r>
            <a:r>
              <a:rPr lang="ru-RU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Удобство описания отношений между объектами (реляционная модель)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Возможность перебора и поиска различных решений, заложенная в язык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Широкое использование рекурсии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Отсутствие указателей, операторов присваивания и безусловного перехода</a:t>
            </a:r>
          </a:p>
        </p:txBody>
      </p:sp>
    </p:spTree>
    <p:extLst>
      <p:ext uri="{BB962C8B-B14F-4D97-AF65-F5344CB8AC3E}">
        <p14:creationId xmlns:p14="http://schemas.microsoft.com/office/powerpoint/2010/main" val="321907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838199" y="1825624"/>
            <a:ext cx="10515601" cy="4631159"/>
          </a:xfrm>
        </p:spPr>
        <p:txBody>
          <a:bodyPr/>
          <a:lstStyle/>
          <a:p>
            <a:r>
              <a:rPr lang="ru-RU" dirty="0"/>
              <a:t>Достоинства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Операции, совершаемые в логическом программировании всегда понятны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Результат практически всегда не зависит от выбранного пути реализации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Выразительность</a:t>
            </a:r>
          </a:p>
          <a:p>
            <a:r>
              <a:rPr lang="ru-RU" dirty="0"/>
              <a:t>Недостатки: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Скорость выполнения – аналогичные программы на императивных языках почти всегда обгоняют программы на логическом языке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Если брать за пример логического языка программирования </a:t>
            </a:r>
            <a:r>
              <a:rPr lang="ru-RU" dirty="0" err="1"/>
              <a:t>Prolog</a:t>
            </a:r>
            <a:r>
              <a:rPr lang="ru-RU" dirty="0"/>
              <a:t>, то на лицо невозможность создания комплексных задач. То есть в реальности логический язык может идти дополнением к процедурному, но самостоятельно используется крайне редко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Из-за недостатка в инвестициях и простом внимании, логические языки слабо развиваются</a:t>
            </a:r>
          </a:p>
        </p:txBody>
      </p:sp>
    </p:spTree>
    <p:extLst>
      <p:ext uri="{BB962C8B-B14F-4D97-AF65-F5344CB8AC3E}">
        <p14:creationId xmlns:p14="http://schemas.microsoft.com/office/powerpoint/2010/main" val="228213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применения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Анализ естественного языка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Поиск решений (переборные задачи)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Мета-программирование (частный случай – создание языков программирования для определенных предметных областей)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Работа с базами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Символьные вычисления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Экспертные 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Автоматическое управление</a:t>
            </a:r>
          </a:p>
        </p:txBody>
      </p:sp>
    </p:spTree>
    <p:extLst>
      <p:ext uri="{BB962C8B-B14F-4D97-AF65-F5344CB8AC3E}">
        <p14:creationId xmlns:p14="http://schemas.microsoft.com/office/powerpoint/2010/main" val="67012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2544924" y="2988873"/>
            <a:ext cx="7102152" cy="880253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Спасибо за внимание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85B952-ADF6-4707-A101-61F1F736A29C}"/>
              </a:ext>
            </a:extLst>
          </p:cNvPr>
          <p:cNvSpPr txBox="1">
            <a:spLocks/>
          </p:cNvSpPr>
          <p:nvPr/>
        </p:nvSpPr>
        <p:spPr>
          <a:xfrm>
            <a:off x="2325266" y="6260840"/>
            <a:ext cx="7541468" cy="410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hlinkClick r:id="rId2"/>
              </a:rPr>
              <a:t>https://github.com/Andrey36652/Prolog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76909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логическое программирование?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Логическое программирование основывается на выводе информации, являющейся результатом изучения фактов.</a:t>
            </a:r>
          </a:p>
          <a:p>
            <a:r>
              <a:rPr lang="ru-RU" dirty="0"/>
              <a:t>Наиболее известным представителем языков логического программирования является </a:t>
            </a:r>
            <a:r>
              <a:rPr lang="en-US" dirty="0"/>
              <a:t>Prolog.</a:t>
            </a:r>
            <a:endParaRPr lang="ru-RU" dirty="0"/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Логическое программирование основано на логике предикатов. 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Для получения минимальной программы на языке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Prolog 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следует иметь представление о </a:t>
            </a:r>
            <a:r>
              <a:rPr lang="ru-RU" b="1" dirty="0">
                <a:solidFill>
                  <a:srgbClr val="111111"/>
                </a:solidFill>
                <a:latin typeface="-apple-system"/>
              </a:rPr>
              <a:t>фактах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ru-RU" b="1" dirty="0">
                <a:solidFill>
                  <a:srgbClr val="111111"/>
                </a:solidFill>
                <a:latin typeface="-apple-system"/>
              </a:rPr>
              <a:t>предикатах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 и </a:t>
            </a:r>
            <a:r>
              <a:rPr lang="ru-RU" b="1" dirty="0">
                <a:solidFill>
                  <a:srgbClr val="111111"/>
                </a:solidFill>
                <a:latin typeface="-apple-system"/>
              </a:rPr>
              <a:t>правилах вывода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60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 Prolog (</a:t>
            </a:r>
            <a:r>
              <a:rPr lang="en-US" dirty="0">
                <a:hlinkClick r:id="rId2"/>
              </a:rPr>
              <a:t>https://www.swi-prolog.org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8EC72-1D2B-45BC-B9D5-C497749E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01" y="1602052"/>
            <a:ext cx="8867998" cy="50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3934D-DD7B-4EE5-B9C1-EAE2082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2" y="1425743"/>
            <a:ext cx="11171067" cy="53299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генеалогическом древе</a:t>
            </a:r>
          </a:p>
        </p:txBody>
      </p:sp>
    </p:spTree>
    <p:extLst>
      <p:ext uri="{BB962C8B-B14F-4D97-AF65-F5344CB8AC3E}">
        <p14:creationId xmlns:p14="http://schemas.microsoft.com/office/powerpoint/2010/main" val="6141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Предикаты. Факты.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Предикатом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 называется функция от нуля или более переменных, 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возвращающая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значение логического типа (истина (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-apple-system"/>
              </a:rPr>
              <a:t>true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) или ложь (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-apple-system"/>
              </a:rPr>
              <a:t>false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)). </a:t>
            </a:r>
          </a:p>
          <a:p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Факт 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- это предикат с определенным набором параметров и заведомо известным значением.</a:t>
            </a:r>
          </a:p>
          <a:p>
            <a:r>
              <a:rPr lang="ru-RU" dirty="0"/>
              <a:t>Пример записи </a:t>
            </a:r>
            <a:r>
              <a:rPr lang="ru-RU" b="1" dirty="0"/>
              <a:t>фактов</a:t>
            </a:r>
            <a:r>
              <a:rPr lang="ru-RU" dirty="0"/>
              <a:t> на языке </a:t>
            </a:r>
            <a:r>
              <a:rPr lang="en-US" dirty="0"/>
              <a:t>Prolog:</a:t>
            </a:r>
          </a:p>
          <a:p>
            <a:r>
              <a:rPr lang="en-US" dirty="0">
                <a:latin typeface="Consolas" panose="020B0609020204030204" pitchFamily="49" charset="0"/>
              </a:rPr>
              <a:t>man("</a:t>
            </a:r>
            <a:r>
              <a:rPr lang="ru-RU" dirty="0">
                <a:latin typeface="Consolas" panose="020B0609020204030204" pitchFamily="49" charset="0"/>
              </a:rPr>
              <a:t>Алексей Михайлович"). 	% Алексей Михайлович – мужчина.</a:t>
            </a:r>
          </a:p>
          <a:p>
            <a:r>
              <a:rPr lang="en-US" dirty="0">
                <a:latin typeface="Consolas" panose="020B0609020204030204" pitchFamily="49" charset="0"/>
              </a:rPr>
              <a:t>woman("</a:t>
            </a:r>
            <a:r>
              <a:rPr lang="ru-RU" dirty="0">
                <a:latin typeface="Consolas" panose="020B0609020204030204" pitchFamily="49" charset="0"/>
              </a:rPr>
              <a:t>Мария Милославская"). 	% Мария Милославская – женщина.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17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программы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00F94D-C82B-4ABF-AEFE-CEC10844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825625"/>
            <a:ext cx="104601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генеалогического древа с помощью фактов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532660" y="1425742"/>
            <a:ext cx="11363417" cy="5072711"/>
          </a:xfrm>
        </p:spPr>
        <p:txBody>
          <a:bodyPr/>
          <a:lstStyle/>
          <a:p>
            <a:r>
              <a:rPr lang="en-US" sz="1800" dirty="0">
                <a:latin typeface="Consolas" panose="020B0609020204030204" pitchFamily="49" charset="0"/>
              </a:rPr>
              <a:t>man("</a:t>
            </a:r>
            <a:r>
              <a:rPr lang="ru-RU" sz="1800" dirty="0">
                <a:latin typeface="Consolas" panose="020B0609020204030204" pitchFamily="49" charset="0"/>
              </a:rPr>
              <a:t>Алексей Михайлович"). 	% Алексей Михайлович – мужчина.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woman("</a:t>
            </a:r>
            <a:r>
              <a:rPr lang="ru-RU" sz="1800" dirty="0">
                <a:latin typeface="Consolas" panose="020B0609020204030204" pitchFamily="49" charset="0"/>
              </a:rPr>
              <a:t>Мария Милославская"). 	% Мария Милославская – женщина.</a:t>
            </a:r>
          </a:p>
          <a:p>
            <a:r>
              <a:rPr lang="ru-RU" sz="1800" dirty="0">
                <a:latin typeface="Consolas" panose="020B0609020204030204" pitchFamily="49" charset="0"/>
              </a:rPr>
              <a:t>. . .</a:t>
            </a:r>
          </a:p>
          <a:p>
            <a:r>
              <a:rPr lang="ru-RU" sz="1800" dirty="0" err="1">
                <a:latin typeface="Consolas" panose="020B0609020204030204" pitchFamily="49" charset="0"/>
              </a:rPr>
              <a:t>pair</a:t>
            </a:r>
            <a:r>
              <a:rPr lang="ru-RU" sz="1800" dirty="0">
                <a:latin typeface="Consolas" panose="020B0609020204030204" pitchFamily="49" charset="0"/>
              </a:rPr>
              <a:t>("Алексей Михайлович", "Мария Милославская").</a:t>
            </a:r>
          </a:p>
          <a:p>
            <a:r>
              <a:rPr lang="ru-RU" sz="1800" dirty="0" err="1">
                <a:latin typeface="Consolas" panose="020B0609020204030204" pitchFamily="49" charset="0"/>
              </a:rPr>
              <a:t>pair</a:t>
            </a:r>
            <a:r>
              <a:rPr lang="ru-RU" sz="1800" dirty="0">
                <a:latin typeface="Consolas" panose="020B0609020204030204" pitchFamily="49" charset="0"/>
              </a:rPr>
              <a:t>("Петр I", "Екатерина I").	% Между Петром </a:t>
            </a:r>
            <a:r>
              <a:rPr lang="en-US" sz="1800" dirty="0">
                <a:latin typeface="Consolas" panose="020B0609020204030204" pitchFamily="49" charset="0"/>
              </a:rPr>
              <a:t>I </a:t>
            </a:r>
            <a:r>
              <a:rPr lang="ru-RU" sz="1800" dirty="0">
                <a:latin typeface="Consolas" panose="020B0609020204030204" pitchFamily="49" charset="0"/>
              </a:rPr>
              <a:t>и Екатериной </a:t>
            </a:r>
            <a:r>
              <a:rPr lang="en-US" sz="1800" dirty="0">
                <a:latin typeface="Consolas" panose="020B0609020204030204" pitchFamily="49" charset="0"/>
              </a:rPr>
              <a:t>I </a:t>
            </a:r>
            <a:r>
              <a:rPr lang="ru-RU" sz="1800" dirty="0">
                <a:latin typeface="Consolas" panose="020B0609020204030204" pitchFamily="49" charset="0"/>
              </a:rPr>
              <a:t>заключен брак</a:t>
            </a:r>
          </a:p>
          <a:p>
            <a:r>
              <a:rPr lang="ru-RU" sz="1800" dirty="0">
                <a:latin typeface="Consolas" panose="020B0609020204030204" pitchFamily="49" charset="0"/>
              </a:rPr>
              <a:t>. . .</a:t>
            </a:r>
          </a:p>
          <a:p>
            <a:r>
              <a:rPr lang="ru-RU" sz="1800" dirty="0" err="1">
                <a:latin typeface="Consolas" panose="020B0609020204030204" pitchFamily="49" charset="0"/>
              </a:rPr>
              <a:t>child</a:t>
            </a:r>
            <a:r>
              <a:rPr lang="ru-RU" sz="1800" dirty="0">
                <a:latin typeface="Consolas" panose="020B0609020204030204" pitchFamily="49" charset="0"/>
              </a:rPr>
              <a:t>("Петр I", "Алексей Михайлович").</a:t>
            </a:r>
          </a:p>
          <a:p>
            <a:r>
              <a:rPr lang="ru-RU" sz="1800" dirty="0" err="1">
                <a:latin typeface="Consolas" panose="020B0609020204030204" pitchFamily="49" charset="0"/>
              </a:rPr>
              <a:t>child</a:t>
            </a:r>
            <a:r>
              <a:rPr lang="ru-RU" sz="1800" dirty="0">
                <a:latin typeface="Consolas" panose="020B0609020204030204" pitchFamily="49" charset="0"/>
              </a:rPr>
              <a:t>("Алексей Петрович", "Петр I"). % Алексей Петрович является ребенком Петра </a:t>
            </a:r>
            <a:r>
              <a:rPr lang="en-US" sz="1800" dirty="0">
                <a:latin typeface="Consolas" panose="020B0609020204030204" pitchFamily="49" charset="0"/>
              </a:rPr>
              <a:t>I</a:t>
            </a:r>
            <a:endParaRPr lang="ru-RU" sz="1800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ru-RU" dirty="0"/>
              <a:t>Полный файл </a:t>
            </a:r>
            <a:r>
              <a:rPr lang="en-US" dirty="0"/>
              <a:t>parents.pl, </a:t>
            </a:r>
            <a:r>
              <a:rPr lang="ru-RU" dirty="0"/>
              <a:t>описывающий генеалогическое древо, доступен тут</a:t>
            </a:r>
            <a:br>
              <a:rPr lang="ru-RU" dirty="0"/>
            </a:br>
            <a:r>
              <a:rPr lang="en-US" dirty="0">
                <a:hlinkClick r:id="rId2"/>
              </a:rPr>
              <a:t>https://github.com/Andrey36652/Prolog</a:t>
            </a:r>
            <a:endParaRPr lang="en-US" dirty="0"/>
          </a:p>
          <a:p>
            <a:r>
              <a:rPr lang="ru-RU" dirty="0"/>
              <a:t>С помощью фактов производится описание «базы данных», к которой далее могут выполняться запросы.</a:t>
            </a:r>
          </a:p>
        </p:txBody>
      </p:sp>
    </p:spTree>
    <p:extLst>
      <p:ext uri="{BB962C8B-B14F-4D97-AF65-F5344CB8AC3E}">
        <p14:creationId xmlns:p14="http://schemas.microsoft.com/office/powerpoint/2010/main" val="130047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Запросы. Переменные.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dirty="0"/>
              <a:t>Переменные </a:t>
            </a:r>
            <a:r>
              <a:rPr lang="ru-RU" dirty="0"/>
              <a:t>в </a:t>
            </a:r>
            <a:r>
              <a:rPr lang="en-US" dirty="0"/>
              <a:t>Prolog </a:t>
            </a:r>
            <a:r>
              <a:rPr lang="ru-RU" dirty="0"/>
              <a:t>записываются с заглавной буквы. </a:t>
            </a:r>
            <a:r>
              <a:rPr lang="en-US" dirty="0"/>
              <a:t>Prolog </a:t>
            </a:r>
            <a:r>
              <a:rPr lang="ru-RU" dirty="0"/>
              <a:t>воспринимает переменные, как неизвестные, значения которых требуется найти, таким образом, </a:t>
            </a:r>
            <a:r>
              <a:rPr lang="ru-RU" b="1" dirty="0"/>
              <a:t>чтобы предикат</a:t>
            </a:r>
            <a:r>
              <a:rPr lang="ru-RU" dirty="0"/>
              <a:t>, в который входят эти переменные, </a:t>
            </a:r>
            <a:r>
              <a:rPr lang="ru-RU" b="1" dirty="0"/>
              <a:t>стал истинным</a:t>
            </a:r>
            <a:r>
              <a:rPr lang="ru-RU" dirty="0"/>
              <a:t>.</a:t>
            </a:r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r>
              <a:rPr lang="ru-RU" dirty="0"/>
              <a:t>Чтобы получить все возможные значения переменных, следует нажимать </a:t>
            </a:r>
            <a:r>
              <a:rPr lang="en-US" dirty="0"/>
              <a:t>“;” </a:t>
            </a:r>
            <a:r>
              <a:rPr lang="ru-RU" dirty="0"/>
              <a:t>после каждого очередного найденного значения.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90151-218F-407B-A6BC-02EBE21E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75" y="2705877"/>
            <a:ext cx="6880287" cy="1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7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Композиция предикатов в запросах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, - </a:t>
            </a:r>
            <a:r>
              <a:rPr lang="ru-RU" sz="3600" dirty="0"/>
              <a:t>И</a:t>
            </a:r>
          </a:p>
          <a:p>
            <a:pPr algn="ctr"/>
            <a:r>
              <a:rPr lang="en-US" sz="3600" dirty="0"/>
              <a:t>; - </a:t>
            </a:r>
            <a:r>
              <a:rPr lang="ru-RU" sz="3600" dirty="0"/>
              <a:t>ИЛИ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7F7EF-C9C2-4DF3-BBA6-1921E6A9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73" y="3526485"/>
            <a:ext cx="9499452" cy="223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391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7332</TotalTime>
  <Words>1024</Words>
  <Application>Microsoft Office PowerPoint</Application>
  <PresentationFormat>Широкоэкранный</PresentationFormat>
  <Paragraphs>99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Consolas</vt:lpstr>
      <vt:lpstr>Wingdings</vt:lpstr>
      <vt:lpstr>Тема Office</vt:lpstr>
      <vt:lpstr>Введение в логическое программирование</vt:lpstr>
      <vt:lpstr>Что такое логическое программирование?</vt:lpstr>
      <vt:lpstr>SWI Prolog (https://www.swi-prolog.org)</vt:lpstr>
      <vt:lpstr>Задача о генеалогическом древе</vt:lpstr>
      <vt:lpstr>Предикаты. Факты.</vt:lpstr>
      <vt:lpstr>Запуск программы</vt:lpstr>
      <vt:lpstr>Описание генеалогического древа с помощью фактов</vt:lpstr>
      <vt:lpstr>Запросы. Переменные.</vt:lpstr>
      <vt:lpstr>Композиция предикатов в запросах</vt:lpstr>
      <vt:lpstr>Правила</vt:lpstr>
      <vt:lpstr>Правила</vt:lpstr>
      <vt:lpstr>Более сложные правила</vt:lpstr>
      <vt:lpstr>Более сложные правила</vt:lpstr>
      <vt:lpstr>Рекурсивные правила</vt:lpstr>
      <vt:lpstr>Особенности логического программирования</vt:lpstr>
      <vt:lpstr>Достоинства и недостатки</vt:lpstr>
      <vt:lpstr>Области применения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Andrey</cp:lastModifiedBy>
  <cp:revision>107</cp:revision>
  <dcterms:created xsi:type="dcterms:W3CDTF">2020-11-19T09:51:55Z</dcterms:created>
  <dcterms:modified xsi:type="dcterms:W3CDTF">2022-03-22T09:41:16Z</dcterms:modified>
</cp:coreProperties>
</file>